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6" r:id="rId2"/>
    <p:sldId id="256" r:id="rId3"/>
    <p:sldId id="263" r:id="rId4"/>
    <p:sldId id="264" r:id="rId5"/>
    <p:sldId id="265" r:id="rId6"/>
    <p:sldId id="257" r:id="rId7"/>
    <p:sldId id="258" r:id="rId8"/>
    <p:sldId id="259" r:id="rId9"/>
    <p:sldId id="260" r:id="rId10"/>
    <p:sldId id="261"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29D316-D941-B6B0-E44A-11B7F2EA6430}" v="32" dt="2022-03-07T08:34:11.1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07"/>
  </p:normalViewPr>
  <p:slideViewPr>
    <p:cSldViewPr snapToGrid="0" snapToObjects="1">
      <p:cViewPr varScale="1">
        <p:scale>
          <a:sx n="113" d="100"/>
          <a:sy n="113" d="100"/>
        </p:scale>
        <p:origin x="5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ERIDAN Ellie [Narrogin Senior High School]" userId="S::ellie.sheridan@education.wa.edu.au::27b99e1c-805c-4f4d-b76c-e84354564903" providerId="AD" clId="Web-{A629D316-D941-B6B0-E44A-11B7F2EA6430}"/>
    <pc:docChg chg="addSld modSld sldOrd">
      <pc:chgData name="SHERIDAN Ellie [Narrogin Senior High School]" userId="S::ellie.sheridan@education.wa.edu.au::27b99e1c-805c-4f4d-b76c-e84354564903" providerId="AD" clId="Web-{A629D316-D941-B6B0-E44A-11B7F2EA6430}" dt="2022-03-07T08:34:11.169" v="31"/>
      <pc:docMkLst>
        <pc:docMk/>
      </pc:docMkLst>
      <pc:sldChg chg="modSp new ord">
        <pc:chgData name="SHERIDAN Ellie [Narrogin Senior High School]" userId="S::ellie.sheridan@education.wa.edu.au::27b99e1c-805c-4f4d-b76c-e84354564903" providerId="AD" clId="Web-{A629D316-D941-B6B0-E44A-11B7F2EA6430}" dt="2022-03-07T08:34:11.169" v="31"/>
        <pc:sldMkLst>
          <pc:docMk/>
          <pc:sldMk cId="2161061414" sldId="266"/>
        </pc:sldMkLst>
        <pc:spChg chg="mod">
          <ac:chgData name="SHERIDAN Ellie [Narrogin Senior High School]" userId="S::ellie.sheridan@education.wa.edu.au::27b99e1c-805c-4f4d-b76c-e84354564903" providerId="AD" clId="Web-{A629D316-D941-B6B0-E44A-11B7F2EA6430}" dt="2022-03-07T08:33:42.605" v="2" actId="20577"/>
          <ac:spMkLst>
            <pc:docMk/>
            <pc:sldMk cId="2161061414" sldId="266"/>
            <ac:spMk id="2" creationId="{ADBD3342-6F24-4AA3-A655-8D547A93C1AC}"/>
          </ac:spMkLst>
        </pc:spChg>
        <pc:spChg chg="mod">
          <ac:chgData name="SHERIDAN Ellie [Narrogin Senior High School]" userId="S::ellie.sheridan@education.wa.edu.au::27b99e1c-805c-4f4d-b76c-e84354564903" providerId="AD" clId="Web-{A629D316-D941-B6B0-E44A-11B7F2EA6430}" dt="2022-03-07T08:34:11.090" v="30" actId="20577"/>
          <ac:spMkLst>
            <pc:docMk/>
            <pc:sldMk cId="2161061414" sldId="266"/>
            <ac:spMk id="3" creationId="{B6519559-2C82-4EB1-B4FE-05692002C5CD}"/>
          </ac:spMkLst>
        </pc:spChg>
      </pc:sldChg>
    </pc:docChg>
  </pc:docChgLst>
</pc:chgInfo>
</file>

<file path=ppt/media/image1.tiff>
</file>

<file path=ppt/media/image10.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29FA8-5036-9944-8ACF-7458FAA31E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3BCC775-3C8F-5440-90F8-D4DF8AB0AB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A08EA94-E30D-7148-832F-25C957C061B4}"/>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A7EEE8B0-41A2-7949-806B-0557F27233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128A0D-055A-154A-81B6-FFED4F0BEC7D}"/>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983472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AE0DE-C067-A14C-B8B4-5079B732CBE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00BF90E-C67B-0D4F-B312-0C53530CF26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0B8CE03-5904-944E-A224-3F7D0C1C6523}"/>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6CD28232-59A3-A541-9124-6F42B59DB9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7C76FC-8020-7E41-8708-25E737C1A9E5}"/>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1899233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8FCCF1-BCBA-0E4C-A6D0-D1A3907FFB5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4D9C12B-813A-1F4C-B869-20776A5DE1B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0364F9B-C0BE-2047-BD91-0B4A9A53439B}"/>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ABD77228-EEB7-2040-A8F4-351DA44AC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9A7CF-7A57-D24D-805F-117E93E9FEBA}"/>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1709421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D984C-4E51-BC44-9572-1A481A385F4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420C6C2-F978-C249-B96C-E1F0B4B34F9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7A65615-251A-8040-B734-E480C0F280F4}"/>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1A980ED4-27EB-B94F-AC14-8DFFFD8CB7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7C2C64-889D-1240-B74B-FE27D585A338}"/>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877182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B6159-E487-DD4D-B0FA-E3547A19819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874BE72-883B-D746-9A4F-7782B5DD18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9C79F0C-88BF-0348-8ADC-E381814EC1CE}"/>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9CB21FE9-A659-E243-8132-5C413BA73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E36587-7CB1-8045-A36C-EF2249B2109D}"/>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1029539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53CDA-B8EB-F34A-AAB4-13A09EA3692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3FA751-4F38-094F-9BC9-B6BC822C24E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FEC4B6C-D83B-7641-BF1C-EF911C9E4B3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B9E07A0-023A-434B-A1AA-1942989B4A27}"/>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6" name="Footer Placeholder 5">
            <a:extLst>
              <a:ext uri="{FF2B5EF4-FFF2-40B4-BE49-F238E27FC236}">
                <a16:creationId xmlns:a16="http://schemas.microsoft.com/office/drawing/2014/main" id="{1280A742-3F66-304B-9D1B-E98A55715C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2EBB52-7AF5-334A-A538-AADF288F4A1A}"/>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2243146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0D45E-76BB-6A49-9A16-0EEFDB38EC9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4C3FA0B-F083-3542-91F8-92C7F2782A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B302073-DF11-8B43-B940-A250CDDAD0B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A48D6F8-145F-2D40-8D28-8E4CC87AB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A486B5C-E8ED-9F4C-B69D-DBC4FE07DDC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0D2580F-A25D-094C-A54C-4D9EAB8BD514}"/>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8" name="Footer Placeholder 7">
            <a:extLst>
              <a:ext uri="{FF2B5EF4-FFF2-40B4-BE49-F238E27FC236}">
                <a16:creationId xmlns:a16="http://schemas.microsoft.com/office/drawing/2014/main" id="{614213D4-8586-EC45-9566-F2D42D0E44C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D71E0A1-9EA9-AC43-A4B2-67ADE597CB81}"/>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755002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D4365-C940-E54C-8FE9-C400699B9C2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C669A1E-594E-9E41-A49E-7FBCD9AB4D26}"/>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4" name="Footer Placeholder 3">
            <a:extLst>
              <a:ext uri="{FF2B5EF4-FFF2-40B4-BE49-F238E27FC236}">
                <a16:creationId xmlns:a16="http://schemas.microsoft.com/office/drawing/2014/main" id="{55211DBB-4C5B-CA4C-96C1-F1D625885C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2847B7-36B7-B548-ACE8-465F7C475608}"/>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4247690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65E027-FD97-D74F-9241-91112F8B47F0}"/>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3" name="Footer Placeholder 2">
            <a:extLst>
              <a:ext uri="{FF2B5EF4-FFF2-40B4-BE49-F238E27FC236}">
                <a16:creationId xmlns:a16="http://schemas.microsoft.com/office/drawing/2014/main" id="{8B028F7F-EEE3-634E-8B75-5F4AEAD551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2C6877-AC8B-D142-B212-5E3755F6D32E}"/>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1893671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7AE55-AFF5-9D48-A3EC-3BA2DC5A7A1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3B4FE0F-83FF-364B-A01B-DA188687BF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B5AE178-EC79-4D42-9825-AE28D25A3E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7A29CF1-1C9F-6744-A670-C899F5595807}"/>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6" name="Footer Placeholder 5">
            <a:extLst>
              <a:ext uri="{FF2B5EF4-FFF2-40B4-BE49-F238E27FC236}">
                <a16:creationId xmlns:a16="http://schemas.microsoft.com/office/drawing/2014/main" id="{9E8A9DE8-19F2-8844-97AE-D7C44B5D80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0A1CD6-CFA5-C243-BECB-7AE83034FE7D}"/>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413725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0B5BE-A3EA-0446-9F17-585FA38F998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5F08BC4-5069-6949-82DE-2A67940FF5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5CF063-5647-EE45-AEE2-9737093444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EA0DB20-AD90-5942-9226-741ED1BB7159}"/>
              </a:ext>
            </a:extLst>
          </p:cNvPr>
          <p:cNvSpPr>
            <a:spLocks noGrp="1"/>
          </p:cNvSpPr>
          <p:nvPr>
            <p:ph type="dt" sz="half" idx="10"/>
          </p:nvPr>
        </p:nvSpPr>
        <p:spPr/>
        <p:txBody>
          <a:bodyPr/>
          <a:lstStyle/>
          <a:p>
            <a:fld id="{11721026-B5BD-A448-A3AA-C87E5E14262A}" type="datetimeFigureOut">
              <a:rPr lang="en-US" smtClean="0"/>
              <a:t>3/7/2022</a:t>
            </a:fld>
            <a:endParaRPr lang="en-US"/>
          </a:p>
        </p:txBody>
      </p:sp>
      <p:sp>
        <p:nvSpPr>
          <p:cNvPr id="6" name="Footer Placeholder 5">
            <a:extLst>
              <a:ext uri="{FF2B5EF4-FFF2-40B4-BE49-F238E27FC236}">
                <a16:creationId xmlns:a16="http://schemas.microsoft.com/office/drawing/2014/main" id="{C391D78B-8F24-584F-8BE8-B25D214EB8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37823-951A-1F4A-9F27-6640EB5133DC}"/>
              </a:ext>
            </a:extLst>
          </p:cNvPr>
          <p:cNvSpPr>
            <a:spLocks noGrp="1"/>
          </p:cNvSpPr>
          <p:nvPr>
            <p:ph type="sldNum" sz="quarter" idx="12"/>
          </p:nvPr>
        </p:nvSpPr>
        <p:spPr/>
        <p:txBody>
          <a:bodyPr/>
          <a:lstStyle/>
          <a:p>
            <a:fld id="{43D3590C-165E-E34C-8C05-524DDF0A1C5F}" type="slidenum">
              <a:rPr lang="en-US" smtClean="0"/>
              <a:t>‹#›</a:t>
            </a:fld>
            <a:endParaRPr lang="en-US"/>
          </a:p>
        </p:txBody>
      </p:sp>
    </p:spTree>
    <p:extLst>
      <p:ext uri="{BB962C8B-B14F-4D97-AF65-F5344CB8AC3E}">
        <p14:creationId xmlns:p14="http://schemas.microsoft.com/office/powerpoint/2010/main" val="1873978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72A233-37BE-CD41-91B4-8EE90722BC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0653A5D-DEE6-F648-BEAD-BFFC98491B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1ACFC8-8A8F-BB4F-AFE5-CAA7C0183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721026-B5BD-A448-A3AA-C87E5E14262A}" type="datetimeFigureOut">
              <a:rPr lang="en-US" smtClean="0"/>
              <a:t>3/7/2022</a:t>
            </a:fld>
            <a:endParaRPr lang="en-US"/>
          </a:p>
        </p:txBody>
      </p:sp>
      <p:sp>
        <p:nvSpPr>
          <p:cNvPr id="5" name="Footer Placeholder 4">
            <a:extLst>
              <a:ext uri="{FF2B5EF4-FFF2-40B4-BE49-F238E27FC236}">
                <a16:creationId xmlns:a16="http://schemas.microsoft.com/office/drawing/2014/main" id="{05826064-DE45-A646-A57E-CCD2F9027D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FB1B5D-8EEA-E84E-B228-6007654264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3590C-165E-E34C-8C05-524DDF0A1C5F}" type="slidenum">
              <a:rPr lang="en-US" smtClean="0"/>
              <a:t>‹#›</a:t>
            </a:fld>
            <a:endParaRPr lang="en-US"/>
          </a:p>
        </p:txBody>
      </p:sp>
    </p:spTree>
    <p:extLst>
      <p:ext uri="{BB962C8B-B14F-4D97-AF65-F5344CB8AC3E}">
        <p14:creationId xmlns:p14="http://schemas.microsoft.com/office/powerpoint/2010/main" val="751268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D3342-6F24-4AA3-A655-8D547A93C1AC}"/>
              </a:ext>
            </a:extLst>
          </p:cNvPr>
          <p:cNvSpPr>
            <a:spLocks noGrp="1"/>
          </p:cNvSpPr>
          <p:nvPr>
            <p:ph type="title"/>
          </p:nvPr>
        </p:nvSpPr>
        <p:spPr/>
        <p:txBody>
          <a:bodyPr/>
          <a:lstStyle/>
          <a:p>
            <a:r>
              <a:rPr lang="en-GB" dirty="0">
                <a:ea typeface="+mj-lt"/>
                <a:cs typeface="+mj-lt"/>
              </a:rPr>
              <a:t>https://www.youtube.com/watch?v=4BPU5mKipNo</a:t>
            </a:r>
            <a:endParaRPr lang="en-US">
              <a:ea typeface="+mj-lt"/>
              <a:cs typeface="+mj-lt"/>
            </a:endParaRPr>
          </a:p>
        </p:txBody>
      </p:sp>
      <p:sp>
        <p:nvSpPr>
          <p:cNvPr id="3" name="Text Placeholder 2">
            <a:extLst>
              <a:ext uri="{FF2B5EF4-FFF2-40B4-BE49-F238E27FC236}">
                <a16:creationId xmlns:a16="http://schemas.microsoft.com/office/drawing/2014/main" id="{B6519559-2C82-4EB1-B4FE-05692002C5CD}"/>
              </a:ext>
            </a:extLst>
          </p:cNvPr>
          <p:cNvSpPr>
            <a:spLocks noGrp="1"/>
          </p:cNvSpPr>
          <p:nvPr>
            <p:ph type="body" idx="1"/>
          </p:nvPr>
        </p:nvSpPr>
        <p:spPr/>
        <p:txBody>
          <a:bodyPr vert="horz" lIns="91440" tIns="45720" rIns="91440" bIns="45720" rtlCol="0" anchor="t">
            <a:normAutofit/>
          </a:bodyPr>
          <a:lstStyle/>
          <a:p>
            <a:r>
              <a:rPr lang="en-GB" dirty="0">
                <a:cs typeface="Calibri"/>
              </a:rPr>
              <a:t>List key words in the song. </a:t>
            </a:r>
          </a:p>
          <a:p>
            <a:endParaRPr lang="en-GB" dirty="0">
              <a:cs typeface="Calibri"/>
            </a:endParaRPr>
          </a:p>
          <a:p>
            <a:r>
              <a:rPr lang="en-GB" dirty="0">
                <a:cs typeface="Calibri"/>
              </a:rPr>
              <a:t>What do these words have in common? </a:t>
            </a:r>
          </a:p>
        </p:txBody>
      </p:sp>
    </p:spTree>
    <p:extLst>
      <p:ext uri="{BB962C8B-B14F-4D97-AF65-F5344CB8AC3E}">
        <p14:creationId xmlns:p14="http://schemas.microsoft.com/office/powerpoint/2010/main" val="2161061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1"/>
            <a:ext cx="3362146" cy="39115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CB0F3153-84CC-434C-BA20-8346522A1BED}"/>
              </a:ext>
            </a:extLst>
          </p:cNvPr>
          <p:cNvSpPr>
            <a:spLocks noGrp="1"/>
          </p:cNvSpPr>
          <p:nvPr>
            <p:ph type="title"/>
          </p:nvPr>
        </p:nvSpPr>
        <p:spPr>
          <a:xfrm>
            <a:off x="774701" y="762000"/>
            <a:ext cx="2771672" cy="3230578"/>
          </a:xfrm>
        </p:spPr>
        <p:txBody>
          <a:bodyPr>
            <a:normAutofit/>
          </a:bodyPr>
          <a:lstStyle/>
          <a:p>
            <a:pPr algn="ctr"/>
            <a:r>
              <a:rPr lang="en-GB" sz="3800" b="1" dirty="0">
                <a:solidFill>
                  <a:srgbClr val="FFFFFF"/>
                </a:solidFill>
              </a:rPr>
              <a:t>Waste – </a:t>
            </a:r>
            <a:br>
              <a:rPr lang="en-GB" sz="3800" b="1" dirty="0">
                <a:solidFill>
                  <a:srgbClr val="FFFFFF"/>
                </a:solidFill>
              </a:rPr>
            </a:br>
            <a:r>
              <a:rPr lang="en-GB" sz="3800" b="1" dirty="0">
                <a:solidFill>
                  <a:srgbClr val="FFFFFF"/>
                </a:solidFill>
              </a:rPr>
              <a:t>Your aim: </a:t>
            </a:r>
            <a:r>
              <a:rPr lang="en-GB" sz="3800" b="1" u="sng" dirty="0">
                <a:solidFill>
                  <a:srgbClr val="FFFFFF"/>
                </a:solidFill>
              </a:rPr>
              <a:t>Reduce, reuse and recycle</a:t>
            </a:r>
            <a:br>
              <a:rPr lang="en-GB" sz="3800" dirty="0">
                <a:solidFill>
                  <a:srgbClr val="FFFFFF"/>
                </a:solidFill>
              </a:rPr>
            </a:br>
            <a:endParaRPr lang="en-US" sz="3800" dirty="0">
              <a:solidFill>
                <a:srgbClr val="FFFFFF"/>
              </a:solidFill>
            </a:endParaRPr>
          </a:p>
        </p:txBody>
      </p:sp>
      <p:pic>
        <p:nvPicPr>
          <p:cNvPr id="8194" name="Picture 2" descr="Our Water and Its Future">
            <a:extLst>
              <a:ext uri="{FF2B5EF4-FFF2-40B4-BE49-F238E27FC236}">
                <a16:creationId xmlns:a16="http://schemas.microsoft.com/office/drawing/2014/main" id="{2B9A4B74-2808-7845-9150-3D4BDDF9E6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226" r="1" b="1"/>
          <a:stretch/>
        </p:blipFill>
        <p:spPr bwMode="auto">
          <a:xfrm>
            <a:off x="3988092" y="448054"/>
            <a:ext cx="4036457" cy="595458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8443" y="445459"/>
            <a:ext cx="3522149" cy="595717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B55C3E-EE1A-5743-A323-3C1C9EF03A50}"/>
              </a:ext>
            </a:extLst>
          </p:cNvPr>
          <p:cNvSpPr>
            <a:spLocks noGrp="1"/>
          </p:cNvSpPr>
          <p:nvPr>
            <p:ph idx="1"/>
          </p:nvPr>
        </p:nvSpPr>
        <p:spPr>
          <a:xfrm>
            <a:off x="8460981" y="805294"/>
            <a:ext cx="2977071" cy="5237503"/>
          </a:xfrm>
        </p:spPr>
        <p:txBody>
          <a:bodyPr anchor="ctr">
            <a:normAutofit lnSpcReduction="10000"/>
          </a:bodyPr>
          <a:lstStyle/>
          <a:p>
            <a:pPr marL="0" indent="0" algn="ctr">
              <a:buNone/>
            </a:pPr>
            <a:r>
              <a:rPr lang="en-GB" sz="2400" dirty="0"/>
              <a:t>An important point to consider is how to make sure that your cities residents are doing as much as they can to reduce their waste – whether it be reusing clothes, making sure that what they do produce is efficiently recycled or by using less plastic and producing less food waste. They will need to think, how what they do produce, can be used.</a:t>
            </a:r>
          </a:p>
          <a:p>
            <a:pPr marL="0" indent="0">
              <a:buNone/>
            </a:pPr>
            <a:endParaRPr lang="en-US" sz="2000" dirty="0"/>
          </a:p>
        </p:txBody>
      </p:sp>
      <p:sp>
        <p:nvSpPr>
          <p:cNvPr id="75" name="Rectangle 74">
            <a:extLst>
              <a:ext uri="{FF2B5EF4-FFF2-40B4-BE49-F238E27FC236}">
                <a16:creationId xmlns:a16="http://schemas.microsoft.com/office/drawing/2014/main" id="{05CC4153-3F0D-4F4C-8F12-E8FC3FA40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17136"/>
            <a:ext cx="3362146" cy="1890452"/>
          </a:xfrm>
          <a:prstGeom prst="rect">
            <a:avLst/>
          </a:prstGeom>
          <a:solidFill>
            <a:srgbClr val="406249">
              <a:alpha val="95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3970266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1"/>
            <a:ext cx="3362146" cy="39115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9C7F1EF-C3C0-B047-8FC2-C05040B83041}"/>
              </a:ext>
            </a:extLst>
          </p:cNvPr>
          <p:cNvSpPr>
            <a:spLocks noGrp="1"/>
          </p:cNvSpPr>
          <p:nvPr>
            <p:ph type="title"/>
          </p:nvPr>
        </p:nvSpPr>
        <p:spPr>
          <a:xfrm>
            <a:off x="774701" y="762000"/>
            <a:ext cx="2771672" cy="3230578"/>
          </a:xfrm>
        </p:spPr>
        <p:txBody>
          <a:bodyPr>
            <a:normAutofit/>
          </a:bodyPr>
          <a:lstStyle/>
          <a:p>
            <a:r>
              <a:rPr lang="en-US" sz="3800">
                <a:solidFill>
                  <a:srgbClr val="FFFFFF"/>
                </a:solidFill>
              </a:rPr>
              <a:t>Your City Charter</a:t>
            </a:r>
          </a:p>
        </p:txBody>
      </p:sp>
      <p:pic>
        <p:nvPicPr>
          <p:cNvPr id="9218" name="Picture 2" descr="UN Convention on the Rights of the Child In Child Friendly Language | Save  the Children's Res… | Philosophy for children, Rights respecting schools,  Unicef children">
            <a:extLst>
              <a:ext uri="{FF2B5EF4-FFF2-40B4-BE49-F238E27FC236}">
                <a16:creationId xmlns:a16="http://schemas.microsoft.com/office/drawing/2014/main" id="{77ED38C7-D7C7-E34B-98BC-79394139ED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7801"/>
          <a:stretch/>
        </p:blipFill>
        <p:spPr bwMode="auto">
          <a:xfrm>
            <a:off x="3988092" y="448054"/>
            <a:ext cx="4036457" cy="595458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8443" y="445459"/>
            <a:ext cx="3522149" cy="595717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50C8FF0-FC6D-444E-AD4A-406D6E8CFBEC}"/>
              </a:ext>
            </a:extLst>
          </p:cNvPr>
          <p:cNvSpPr>
            <a:spLocks noGrp="1"/>
          </p:cNvSpPr>
          <p:nvPr>
            <p:ph idx="1"/>
          </p:nvPr>
        </p:nvSpPr>
        <p:spPr>
          <a:xfrm>
            <a:off x="8460981" y="805294"/>
            <a:ext cx="2977071" cy="5237503"/>
          </a:xfrm>
        </p:spPr>
        <p:txBody>
          <a:bodyPr anchor="ctr">
            <a:normAutofit/>
          </a:bodyPr>
          <a:lstStyle/>
          <a:p>
            <a:r>
              <a:rPr lang="en-US" sz="2000"/>
              <a:t>Make sure you have at least one point that covers each theme.</a:t>
            </a:r>
          </a:p>
          <a:p>
            <a:r>
              <a:rPr lang="en-US" sz="2000"/>
              <a:t>Make a bold claim of how your city will be the best at one of these points.</a:t>
            </a:r>
          </a:p>
          <a:p>
            <a:r>
              <a:rPr lang="en-US" sz="2000"/>
              <a:t>You will need to think carefully about how the city can achieve this claim.</a:t>
            </a:r>
          </a:p>
          <a:p>
            <a:r>
              <a:rPr lang="en-US" sz="2000"/>
              <a:t>Produce your city charter.</a:t>
            </a:r>
          </a:p>
        </p:txBody>
      </p:sp>
      <p:sp>
        <p:nvSpPr>
          <p:cNvPr id="75" name="Rectangle 74">
            <a:extLst>
              <a:ext uri="{FF2B5EF4-FFF2-40B4-BE49-F238E27FC236}">
                <a16:creationId xmlns:a16="http://schemas.microsoft.com/office/drawing/2014/main" id="{05CC4153-3F0D-4F4C-8F12-E8FC3FA40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17136"/>
            <a:ext cx="3362146" cy="1890452"/>
          </a:xfrm>
          <a:prstGeom prst="rect">
            <a:avLst/>
          </a:prstGeom>
          <a:solidFill>
            <a:srgbClr val="1B775C">
              <a:alpha val="95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578492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7C079428-1EA5-E74D-A9BD-592C9F0785BD}"/>
              </a:ext>
            </a:extLst>
          </p:cNvPr>
          <p:cNvPicPr>
            <a:picLocks noChangeAspect="1"/>
          </p:cNvPicPr>
          <p:nvPr/>
        </p:nvPicPr>
        <p:blipFill>
          <a:blip r:embed="rId2"/>
          <a:stretch>
            <a:fillRect/>
          </a:stretch>
        </p:blipFill>
        <p:spPr>
          <a:xfrm>
            <a:off x="-1" y="0"/>
            <a:ext cx="12188952" cy="6858000"/>
          </a:xfrm>
          <a:prstGeom prst="rect">
            <a:avLst/>
          </a:prstGeom>
        </p:spPr>
      </p:pic>
      <p:sp>
        <p:nvSpPr>
          <p:cNvPr id="3" name="Oval 2">
            <a:extLst>
              <a:ext uri="{FF2B5EF4-FFF2-40B4-BE49-F238E27FC236}">
                <a16:creationId xmlns:a16="http://schemas.microsoft.com/office/drawing/2014/main" id="{94579C77-3D8E-5449-AEDA-633015979D70}"/>
              </a:ext>
            </a:extLst>
          </p:cNvPr>
          <p:cNvSpPr/>
          <p:nvPr/>
        </p:nvSpPr>
        <p:spPr>
          <a:xfrm>
            <a:off x="8037688" y="3849510"/>
            <a:ext cx="2901246" cy="254000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F2802D9-558C-D14D-97E7-B990936052FF}"/>
              </a:ext>
            </a:extLst>
          </p:cNvPr>
          <p:cNvSpPr txBox="1"/>
          <p:nvPr/>
        </p:nvSpPr>
        <p:spPr>
          <a:xfrm>
            <a:off x="8184444" y="4086578"/>
            <a:ext cx="2754490" cy="1846659"/>
          </a:xfrm>
          <a:prstGeom prst="rect">
            <a:avLst/>
          </a:prstGeom>
          <a:noFill/>
        </p:spPr>
        <p:txBody>
          <a:bodyPr wrap="square" rtlCol="0">
            <a:spAutoFit/>
          </a:bodyPr>
          <a:lstStyle/>
          <a:p>
            <a:pPr algn="ctr"/>
            <a:r>
              <a:rPr lang="en-US" sz="3200" dirty="0"/>
              <a:t>Your City – </a:t>
            </a:r>
          </a:p>
          <a:p>
            <a:pPr algn="ctr"/>
            <a:r>
              <a:rPr lang="en-US" sz="3200" dirty="0"/>
              <a:t>Your Future – </a:t>
            </a:r>
          </a:p>
          <a:p>
            <a:pPr algn="ctr"/>
            <a:r>
              <a:rPr lang="en-US" sz="3200" dirty="0"/>
              <a:t>Your decisions.</a:t>
            </a:r>
          </a:p>
          <a:p>
            <a:endParaRPr lang="en-US" dirty="0"/>
          </a:p>
        </p:txBody>
      </p:sp>
    </p:spTree>
    <p:extLst>
      <p:ext uri="{BB962C8B-B14F-4D97-AF65-F5344CB8AC3E}">
        <p14:creationId xmlns:p14="http://schemas.microsoft.com/office/powerpoint/2010/main" val="940528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7" name="Picture 3" descr="Educating Students on the Psychology of Sustainability – Association for  Psychological Science – APS">
            <a:extLst>
              <a:ext uri="{FF2B5EF4-FFF2-40B4-BE49-F238E27FC236}">
                <a16:creationId xmlns:a16="http://schemas.microsoft.com/office/drawing/2014/main" id="{75CA366F-920F-A846-9595-6C5D44F6CC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730"/>
          <a:stretch/>
        </p:blipFill>
        <p:spPr bwMode="auto">
          <a:xfrm>
            <a:off x="33347" y="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2" name="Rectangle 7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B69B4FC-270D-4C49-8673-0864E7CEB235}"/>
              </a:ext>
            </a:extLst>
          </p:cNvPr>
          <p:cNvSpPr txBox="1"/>
          <p:nvPr/>
        </p:nvSpPr>
        <p:spPr>
          <a:xfrm>
            <a:off x="523875" y="5317240"/>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dirty="0">
                <a:solidFill>
                  <a:schemeClr val="tx1">
                    <a:lumMod val="85000"/>
                    <a:lumOff val="15000"/>
                  </a:schemeClr>
                </a:solidFill>
                <a:latin typeface="+mj-lt"/>
                <a:ea typeface="+mj-ea"/>
                <a:cs typeface="+mj-cs"/>
              </a:rPr>
              <a:t>Sustainable Cities – What does the word sustainable mean?</a:t>
            </a:r>
          </a:p>
        </p:txBody>
      </p:sp>
      <p:cxnSp>
        <p:nvCxnSpPr>
          <p:cNvPr id="74" name="Straight Connector 7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086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9F3E9-D911-BC48-B7AD-4B99A9A9725E}"/>
              </a:ext>
            </a:extLst>
          </p:cNvPr>
          <p:cNvSpPr>
            <a:spLocks noGrp="1"/>
          </p:cNvSpPr>
          <p:nvPr>
            <p:ph type="title"/>
          </p:nvPr>
        </p:nvSpPr>
        <p:spPr>
          <a:xfrm>
            <a:off x="0" y="580278"/>
            <a:ext cx="12192000" cy="1325563"/>
          </a:xfrm>
        </p:spPr>
        <p:txBody>
          <a:bodyPr>
            <a:normAutofit fontScale="90000"/>
          </a:bodyPr>
          <a:lstStyle/>
          <a:p>
            <a:pPr algn="ctr"/>
            <a:r>
              <a:rPr lang="en-US" altLang="en-US" dirty="0">
                <a:latin typeface="Calibri" panose="020F0502020204030204" pitchFamily="34" charset="0"/>
                <a:ea typeface="MS Mincho" panose="02020609040205080304" pitchFamily="49" charset="-128"/>
                <a:cs typeface="Cambria" panose="02040503050406030204" pitchFamily="18" charset="0"/>
              </a:rPr>
              <a:t>What were some of the issues facing cities of the future and the increasing population?</a:t>
            </a:r>
            <a:r>
              <a:rPr lang="en-US" altLang="en-US" u="sng" dirty="0">
                <a:solidFill>
                  <a:srgbClr val="008080"/>
                </a:solidFill>
                <a:latin typeface="Calibri" panose="020F0502020204030204" pitchFamily="34" charset="0"/>
                <a:ea typeface="MS Mincho" panose="02020609040205080304" pitchFamily="49" charset="-128"/>
                <a:cs typeface="Cambria" panose="02040503050406030204" pitchFamily="18" charset="0"/>
              </a:rPr>
              <a:t> </a:t>
            </a:r>
            <a:br>
              <a:rPr lang="en-US" altLang="en-US" dirty="0"/>
            </a:br>
            <a:endParaRPr lang="en-US" dirty="0"/>
          </a:p>
        </p:txBody>
      </p:sp>
      <p:pic>
        <p:nvPicPr>
          <p:cNvPr id="2050" name="Picture 2" descr="Sustainable Science | Lab Manager">
            <a:extLst>
              <a:ext uri="{FF2B5EF4-FFF2-40B4-BE49-F238E27FC236}">
                <a16:creationId xmlns:a16="http://schemas.microsoft.com/office/drawing/2014/main" id="{0EA8C6A9-FB1C-3545-AFBA-A3959C0423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2000" y="1905841"/>
            <a:ext cx="8128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149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B26FB-8B19-7746-8722-474ECD170D46}"/>
              </a:ext>
            </a:extLst>
          </p:cNvPr>
          <p:cNvSpPr>
            <a:spLocks noGrp="1"/>
          </p:cNvSpPr>
          <p:nvPr>
            <p:ph type="title"/>
          </p:nvPr>
        </p:nvSpPr>
        <p:spPr>
          <a:xfrm>
            <a:off x="838200" y="0"/>
            <a:ext cx="10515600" cy="3279028"/>
          </a:xfrm>
        </p:spPr>
        <p:txBody>
          <a:bodyPr>
            <a:normAutofit fontScale="90000"/>
          </a:bodyPr>
          <a:lstStyle/>
          <a:p>
            <a:pPr algn="ctr"/>
            <a:r>
              <a:rPr lang="en-US" dirty="0"/>
              <a:t>You are going to produce a city charter for your city.</a:t>
            </a:r>
            <a:br>
              <a:rPr lang="en-US" dirty="0"/>
            </a:br>
            <a:r>
              <a:rPr lang="en-US" dirty="0"/>
              <a:t> This is a document put together by the city for all residents to follow so that you can all work together towards a more sustainable future.</a:t>
            </a:r>
          </a:p>
        </p:txBody>
      </p:sp>
      <p:pic>
        <p:nvPicPr>
          <p:cNvPr id="3074" name="Picture 2" descr="Green City Charter">
            <a:extLst>
              <a:ext uri="{FF2B5EF4-FFF2-40B4-BE49-F238E27FC236}">
                <a16:creationId xmlns:a16="http://schemas.microsoft.com/office/drawing/2014/main" id="{25DE43E4-98C8-FD44-9418-D6808D6AED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3254188"/>
            <a:ext cx="10515600" cy="3455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120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F6243">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1210532-AF29-2D4B-A860-B8ADF7359113}"/>
              </a:ext>
            </a:extLst>
          </p:cNvPr>
          <p:cNvSpPr>
            <a:spLocks noGrp="1"/>
          </p:cNvSpPr>
          <p:nvPr>
            <p:ph type="title"/>
          </p:nvPr>
        </p:nvSpPr>
        <p:spPr>
          <a:xfrm>
            <a:off x="524256" y="4767072"/>
            <a:ext cx="6594189" cy="1625210"/>
          </a:xfrm>
        </p:spPr>
        <p:txBody>
          <a:bodyPr>
            <a:normAutofit/>
          </a:bodyPr>
          <a:lstStyle/>
          <a:p>
            <a:pPr algn="ctr"/>
            <a:r>
              <a:rPr lang="en-GB" sz="3700" b="1" dirty="0">
                <a:solidFill>
                  <a:srgbClr val="FFFFFF"/>
                </a:solidFill>
              </a:rPr>
              <a:t>Energy - Your aim: </a:t>
            </a:r>
            <a:br>
              <a:rPr lang="en-GB" sz="3700" b="1" dirty="0">
                <a:solidFill>
                  <a:srgbClr val="FFFFFF"/>
                </a:solidFill>
              </a:rPr>
            </a:br>
            <a:r>
              <a:rPr lang="en-GB" sz="3700" b="1" u="sng" dirty="0">
                <a:solidFill>
                  <a:srgbClr val="FFFFFF"/>
                </a:solidFill>
              </a:rPr>
              <a:t>To be the first city in world to use 100 per cent renewable energy.</a:t>
            </a:r>
            <a:endParaRPr lang="en-US" sz="3700" dirty="0">
              <a:solidFill>
                <a:srgbClr val="FFFFFF"/>
              </a:solidFill>
            </a:endParaRPr>
          </a:p>
        </p:txBody>
      </p:sp>
      <p:pic>
        <p:nvPicPr>
          <p:cNvPr id="4098" name="Picture 2" descr="Wise Green Renewable Energy, Solar PV Panels, Solar Assisted Heating">
            <a:extLst>
              <a:ext uri="{FF2B5EF4-FFF2-40B4-BE49-F238E27FC236}">
                <a16:creationId xmlns:a16="http://schemas.microsoft.com/office/drawing/2014/main" id="{0752635A-9B14-434C-ACA7-EFE88303CE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255" r="-1" b="-1"/>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3E25DB1-D85E-834C-85C9-4543CBA0FA26}"/>
              </a:ext>
            </a:extLst>
          </p:cNvPr>
          <p:cNvSpPr>
            <a:spLocks noGrp="1"/>
          </p:cNvSpPr>
          <p:nvPr>
            <p:ph idx="1"/>
          </p:nvPr>
        </p:nvSpPr>
        <p:spPr>
          <a:xfrm>
            <a:off x="8029319" y="917725"/>
            <a:ext cx="3424739" cy="4852362"/>
          </a:xfrm>
        </p:spPr>
        <p:txBody>
          <a:bodyPr anchor="ctr">
            <a:normAutofit/>
          </a:bodyPr>
          <a:lstStyle/>
          <a:p>
            <a:pPr marL="0" indent="0" algn="ctr">
              <a:buNone/>
            </a:pPr>
            <a:r>
              <a:rPr lang="en-GB" sz="2400" dirty="0">
                <a:solidFill>
                  <a:srgbClr val="FFFFFF"/>
                </a:solidFill>
              </a:rPr>
              <a:t>You will need to state your aim of how your city will be powered. You should be using sustainable techniques such as wind power, hydro electricity and solar energy. Alternatively, you can come u with your own sustainable way to produce energy.</a:t>
            </a:r>
          </a:p>
          <a:p>
            <a:pPr marL="0" indent="0">
              <a:buNone/>
            </a:pPr>
            <a:endParaRPr lang="en-US" sz="2000" dirty="0">
              <a:solidFill>
                <a:srgbClr val="FFFFFF"/>
              </a:solidFill>
            </a:endParaRPr>
          </a:p>
        </p:txBody>
      </p:sp>
    </p:spTree>
    <p:extLst>
      <p:ext uri="{BB962C8B-B14F-4D97-AF65-F5344CB8AC3E}">
        <p14:creationId xmlns:p14="http://schemas.microsoft.com/office/powerpoint/2010/main" val="2740054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874B3B">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6089C3-8010-E24E-A7FD-9323CFF175CC}"/>
              </a:ext>
            </a:extLst>
          </p:cNvPr>
          <p:cNvSpPr>
            <a:spLocks noGrp="1"/>
          </p:cNvSpPr>
          <p:nvPr>
            <p:ph type="title"/>
          </p:nvPr>
        </p:nvSpPr>
        <p:spPr>
          <a:xfrm>
            <a:off x="524256" y="491260"/>
            <a:ext cx="6594189" cy="1625210"/>
          </a:xfrm>
        </p:spPr>
        <p:txBody>
          <a:bodyPr>
            <a:normAutofit/>
          </a:bodyPr>
          <a:lstStyle/>
          <a:p>
            <a:pPr algn="ctr"/>
            <a:r>
              <a:rPr lang="en-GB" sz="3700" b="1" dirty="0">
                <a:solidFill>
                  <a:srgbClr val="FFFFFF"/>
                </a:solidFill>
              </a:rPr>
              <a:t>Food - Your aim: </a:t>
            </a:r>
            <a:br>
              <a:rPr lang="en-GB" sz="3700" b="1" dirty="0">
                <a:solidFill>
                  <a:srgbClr val="FFFFFF"/>
                </a:solidFill>
              </a:rPr>
            </a:br>
            <a:r>
              <a:rPr lang="en-GB" sz="3700" b="1" u="sng" dirty="0">
                <a:solidFill>
                  <a:srgbClr val="FFFFFF"/>
                </a:solidFill>
              </a:rPr>
              <a:t>To reduce your food miles.</a:t>
            </a:r>
            <a:br>
              <a:rPr lang="en-GB" sz="3700" dirty="0">
                <a:solidFill>
                  <a:srgbClr val="FFFFFF"/>
                </a:solidFill>
              </a:rPr>
            </a:br>
            <a:endParaRPr lang="en-US" sz="3700" dirty="0">
              <a:solidFill>
                <a:srgbClr val="FFFFFF"/>
              </a:solidFill>
            </a:endParaRPr>
          </a:p>
        </p:txBody>
      </p:sp>
      <p:pic>
        <p:nvPicPr>
          <p:cNvPr id="5122" name="Picture 2" descr="Food Miles | Food Investigators on SBS">
            <a:extLst>
              <a:ext uri="{FF2B5EF4-FFF2-40B4-BE49-F238E27FC236}">
                <a16:creationId xmlns:a16="http://schemas.microsoft.com/office/drawing/2014/main" id="{C5581E6E-BAE0-CE4E-A37A-FEA23CF844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95" r="-3" b="-3"/>
          <a:stretch/>
        </p:blipFill>
        <p:spPr bwMode="auto">
          <a:xfrm>
            <a:off x="327547" y="2454903"/>
            <a:ext cx="7058306" cy="4080254"/>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67ECB52-CE50-4148-9C9B-18C4D814C666}"/>
              </a:ext>
            </a:extLst>
          </p:cNvPr>
          <p:cNvSpPr>
            <a:spLocks noGrp="1"/>
          </p:cNvSpPr>
          <p:nvPr>
            <p:ph idx="1"/>
          </p:nvPr>
        </p:nvSpPr>
        <p:spPr>
          <a:xfrm>
            <a:off x="8029319" y="917725"/>
            <a:ext cx="3424739" cy="4852362"/>
          </a:xfrm>
        </p:spPr>
        <p:txBody>
          <a:bodyPr anchor="ctr">
            <a:normAutofit/>
          </a:bodyPr>
          <a:lstStyle/>
          <a:p>
            <a:pPr marL="0" indent="0" algn="ctr">
              <a:buNone/>
            </a:pPr>
            <a:r>
              <a:rPr lang="en-GB" sz="2400" dirty="0">
                <a:solidFill>
                  <a:srgbClr val="FFFFFF"/>
                </a:solidFill>
              </a:rPr>
              <a:t>You should be encouraging the people of your cities to be aware and aiming to reduce how far the food has travelled to get o their plate. People will need to eat seasonal, local produce.</a:t>
            </a:r>
            <a:r>
              <a:rPr lang="en-US" sz="2400" dirty="0">
                <a:solidFill>
                  <a:srgbClr val="FFFFFF"/>
                </a:solidFill>
              </a:rPr>
              <a:t> Even better would be to get people growing their own vegetables, how could you encourage that?</a:t>
            </a:r>
            <a:endParaRPr lang="en-GB" sz="2400" dirty="0">
              <a:solidFill>
                <a:srgbClr val="FFFFFF"/>
              </a:solidFill>
            </a:endParaRPr>
          </a:p>
        </p:txBody>
      </p:sp>
    </p:spTree>
    <p:extLst>
      <p:ext uri="{BB962C8B-B14F-4D97-AF65-F5344CB8AC3E}">
        <p14:creationId xmlns:p14="http://schemas.microsoft.com/office/powerpoint/2010/main" val="1707627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654942">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609EE1-91B0-4B4A-927B-7D0D4925312C}"/>
              </a:ext>
            </a:extLst>
          </p:cNvPr>
          <p:cNvSpPr>
            <a:spLocks noGrp="1"/>
          </p:cNvSpPr>
          <p:nvPr>
            <p:ph type="title"/>
          </p:nvPr>
        </p:nvSpPr>
        <p:spPr>
          <a:xfrm>
            <a:off x="524256" y="491260"/>
            <a:ext cx="6594189" cy="1625210"/>
          </a:xfrm>
        </p:spPr>
        <p:txBody>
          <a:bodyPr>
            <a:normAutofit/>
          </a:bodyPr>
          <a:lstStyle/>
          <a:p>
            <a:pPr algn="ctr"/>
            <a:r>
              <a:rPr lang="en-GB" b="1" dirty="0">
                <a:solidFill>
                  <a:srgbClr val="FFFFFF"/>
                </a:solidFill>
              </a:rPr>
              <a:t>Nature - Your aim: </a:t>
            </a:r>
            <a:br>
              <a:rPr lang="en-GB" b="1" dirty="0">
                <a:solidFill>
                  <a:srgbClr val="FFFFFF"/>
                </a:solidFill>
              </a:rPr>
            </a:br>
            <a:r>
              <a:rPr lang="en-GB" b="1" u="sng" dirty="0">
                <a:solidFill>
                  <a:srgbClr val="FFFFFF"/>
                </a:solidFill>
              </a:rPr>
              <a:t>Bring nature back to the city</a:t>
            </a:r>
            <a:endParaRPr lang="en-US" dirty="0">
              <a:solidFill>
                <a:srgbClr val="FFFFFF"/>
              </a:solidFill>
            </a:endParaRPr>
          </a:p>
        </p:txBody>
      </p:sp>
      <p:pic>
        <p:nvPicPr>
          <p:cNvPr id="6146" name="Picture 2" descr="5 Cities Where Man And Nature Collide | by Danny Kane | Age of Awareness |  Medium">
            <a:extLst>
              <a:ext uri="{FF2B5EF4-FFF2-40B4-BE49-F238E27FC236}">
                <a16:creationId xmlns:a16="http://schemas.microsoft.com/office/drawing/2014/main" id="{990B52F6-DC4D-5F4E-90B1-CEBF514F8D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396" r="1" b="1"/>
          <a:stretch/>
        </p:blipFill>
        <p:spPr bwMode="auto">
          <a:xfrm>
            <a:off x="327547" y="2454903"/>
            <a:ext cx="7058306" cy="4080254"/>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F42804D-AD49-CF4E-913D-6E7E9B185C67}"/>
              </a:ext>
            </a:extLst>
          </p:cNvPr>
          <p:cNvSpPr>
            <a:spLocks noGrp="1"/>
          </p:cNvSpPr>
          <p:nvPr>
            <p:ph idx="1"/>
          </p:nvPr>
        </p:nvSpPr>
        <p:spPr>
          <a:xfrm>
            <a:off x="8029319" y="917725"/>
            <a:ext cx="3424739" cy="4852362"/>
          </a:xfrm>
        </p:spPr>
        <p:txBody>
          <a:bodyPr anchor="ctr">
            <a:normAutofit/>
          </a:bodyPr>
          <a:lstStyle/>
          <a:p>
            <a:pPr marL="0" indent="0" algn="ctr">
              <a:buNone/>
            </a:pPr>
            <a:r>
              <a:rPr lang="en-GB" sz="2400" dirty="0">
                <a:solidFill>
                  <a:srgbClr val="FFFFFF"/>
                </a:solidFill>
              </a:rPr>
              <a:t>We know how important green spaces are for humans and our well-being but more importantly the plants and animals they support in turn support us. How will you ensure your residents can enjoy plenty of green space in amongst the urban sprawl?</a:t>
            </a:r>
          </a:p>
          <a:p>
            <a:pPr marL="0" indent="0">
              <a:buNone/>
            </a:pPr>
            <a:endParaRPr lang="en-US" sz="2000" dirty="0">
              <a:solidFill>
                <a:srgbClr val="FFFFFF"/>
              </a:solidFill>
            </a:endParaRPr>
          </a:p>
        </p:txBody>
      </p:sp>
    </p:spTree>
    <p:extLst>
      <p:ext uri="{BB962C8B-B14F-4D97-AF65-F5344CB8AC3E}">
        <p14:creationId xmlns:p14="http://schemas.microsoft.com/office/powerpoint/2010/main" val="552124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55563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01A3FC5-E660-A744-A5A3-E18B02BB39A9}"/>
              </a:ext>
            </a:extLst>
          </p:cNvPr>
          <p:cNvSpPr>
            <a:spLocks noGrp="1"/>
          </p:cNvSpPr>
          <p:nvPr>
            <p:ph type="title"/>
          </p:nvPr>
        </p:nvSpPr>
        <p:spPr>
          <a:xfrm>
            <a:off x="524256" y="491260"/>
            <a:ext cx="6594189" cy="1625210"/>
          </a:xfrm>
        </p:spPr>
        <p:txBody>
          <a:bodyPr>
            <a:normAutofit/>
          </a:bodyPr>
          <a:lstStyle/>
          <a:p>
            <a:pPr algn="ctr"/>
            <a:r>
              <a:rPr lang="en-GB" sz="3700" b="1" dirty="0">
                <a:solidFill>
                  <a:srgbClr val="FFFFFF"/>
                </a:solidFill>
              </a:rPr>
              <a:t>Transport - Your aim: </a:t>
            </a:r>
            <a:br>
              <a:rPr lang="en-GB" sz="3700" b="1" dirty="0">
                <a:solidFill>
                  <a:srgbClr val="FFFFFF"/>
                </a:solidFill>
              </a:rPr>
            </a:br>
            <a:r>
              <a:rPr lang="en-GB" sz="3700" b="1" u="sng" dirty="0">
                <a:solidFill>
                  <a:srgbClr val="FFFFFF"/>
                </a:solidFill>
              </a:rPr>
              <a:t>Fewer cars and cleaner air</a:t>
            </a:r>
            <a:br>
              <a:rPr lang="en-GB" sz="3700" dirty="0">
                <a:solidFill>
                  <a:srgbClr val="FFFFFF"/>
                </a:solidFill>
              </a:rPr>
            </a:br>
            <a:endParaRPr lang="en-US" sz="3700" dirty="0">
              <a:solidFill>
                <a:srgbClr val="FFFFFF"/>
              </a:solidFill>
            </a:endParaRPr>
          </a:p>
        </p:txBody>
      </p:sp>
      <p:pic>
        <p:nvPicPr>
          <p:cNvPr id="7170" name="Picture 2" descr="6 predictions about the future of transportation - Business Insider">
            <a:extLst>
              <a:ext uri="{FF2B5EF4-FFF2-40B4-BE49-F238E27FC236}">
                <a16:creationId xmlns:a16="http://schemas.microsoft.com/office/drawing/2014/main" id="{CCE5DCD7-CDDC-5F41-AF4A-01AC9548C7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923" r="1" b="1"/>
          <a:stretch/>
        </p:blipFill>
        <p:spPr bwMode="auto">
          <a:xfrm>
            <a:off x="327547" y="2454903"/>
            <a:ext cx="7058306" cy="4080254"/>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344E6AA-9BEB-694A-BB89-B34693588077}"/>
              </a:ext>
            </a:extLst>
          </p:cNvPr>
          <p:cNvSpPr>
            <a:spLocks noGrp="1"/>
          </p:cNvSpPr>
          <p:nvPr>
            <p:ph idx="1"/>
          </p:nvPr>
        </p:nvSpPr>
        <p:spPr>
          <a:xfrm>
            <a:off x="8029319" y="917725"/>
            <a:ext cx="3424739" cy="4852362"/>
          </a:xfrm>
        </p:spPr>
        <p:txBody>
          <a:bodyPr anchor="ctr">
            <a:normAutofit/>
          </a:bodyPr>
          <a:lstStyle/>
          <a:p>
            <a:pPr marL="0" indent="0" algn="ctr">
              <a:buNone/>
            </a:pPr>
            <a:r>
              <a:rPr lang="en-GB" sz="2600" dirty="0">
                <a:solidFill>
                  <a:srgbClr val="FFFFFF"/>
                </a:solidFill>
              </a:rPr>
              <a:t>We have talked about the damage that cars do to our health and the environment. What can you provide as a city that will encourage people to use public transport? What will be the best method of getting around? It MUST be powered by a renewable energy source.</a:t>
            </a:r>
          </a:p>
          <a:p>
            <a:endParaRPr lang="en-US" sz="2000" dirty="0">
              <a:solidFill>
                <a:srgbClr val="FFFFFF"/>
              </a:solidFill>
            </a:endParaRPr>
          </a:p>
        </p:txBody>
      </p:sp>
    </p:spTree>
    <p:extLst>
      <p:ext uri="{BB962C8B-B14F-4D97-AF65-F5344CB8AC3E}">
        <p14:creationId xmlns:p14="http://schemas.microsoft.com/office/powerpoint/2010/main" val="27624160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469</Words>
  <Application>Microsoft Office PowerPoint</Application>
  <PresentationFormat>Widescreen</PresentationFormat>
  <Paragraphs>21</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https://www.youtube.com/watch?v=4BPU5mKipNo</vt:lpstr>
      <vt:lpstr>PowerPoint Presentation</vt:lpstr>
      <vt:lpstr>PowerPoint Presentation</vt:lpstr>
      <vt:lpstr>What were some of the issues facing cities of the future and the increasing population?  </vt:lpstr>
      <vt:lpstr>You are going to produce a city charter for your city.  This is a document put together by the city for all residents to follow so that you can all work together towards a more sustainable future.</vt:lpstr>
      <vt:lpstr>Energy - Your aim:  To be the first city in world to use 100 per cent renewable energy.</vt:lpstr>
      <vt:lpstr>Food - Your aim:  To reduce your food miles. </vt:lpstr>
      <vt:lpstr>Nature - Your aim:  Bring nature back to the city</vt:lpstr>
      <vt:lpstr>Transport - Your aim:  Fewer cars and cleaner air </vt:lpstr>
      <vt:lpstr>Waste –  Your aim: Reduce, reuse and recycle </vt:lpstr>
      <vt:lpstr>Your City Charter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nicolahiggin@googlemail.com</dc:creator>
  <cp:lastModifiedBy>nicolahiggin@googlemail.com</cp:lastModifiedBy>
  <cp:revision>8</cp:revision>
  <dcterms:created xsi:type="dcterms:W3CDTF">2020-11-24T17:14:22Z</dcterms:created>
  <dcterms:modified xsi:type="dcterms:W3CDTF">2022-03-07T08:34:21Z</dcterms:modified>
</cp:coreProperties>
</file>

<file path=docProps/thumbnail.jpeg>
</file>